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8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D7262-EF69-487A-9D98-F2ED0C07340B}" v="275" dt="2023-03-14T15:20:30.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3" autoAdjust="0"/>
    <p:restoredTop sz="94660"/>
  </p:normalViewPr>
  <p:slideViewPr>
    <p:cSldViewPr snapToGrid="0">
      <p:cViewPr varScale="1">
        <p:scale>
          <a:sx n="41" d="100"/>
          <a:sy n="41" d="100"/>
        </p:scale>
        <p:origin x="1044"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9A9DB7-121C-4A05-A89D-641C31158FB5}"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228D9C-5726-402F-8938-DA47EA062565}" type="slidenum">
              <a:rPr lang="en-GB" smtClean="0"/>
              <a:t>‹#›</a:t>
            </a:fld>
            <a:endParaRPr lang="en-GB"/>
          </a:p>
        </p:txBody>
      </p:sp>
    </p:spTree>
    <p:extLst>
      <p:ext uri="{BB962C8B-B14F-4D97-AF65-F5344CB8AC3E}">
        <p14:creationId xmlns:p14="http://schemas.microsoft.com/office/powerpoint/2010/main" val="1840269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9A9DB7-121C-4A05-A89D-641C31158FB5}"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228D9C-5726-402F-8938-DA47EA062565}" type="slidenum">
              <a:rPr lang="en-GB" smtClean="0"/>
              <a:t>‹#›</a:t>
            </a:fld>
            <a:endParaRPr lang="en-GB"/>
          </a:p>
        </p:txBody>
      </p:sp>
    </p:spTree>
    <p:extLst>
      <p:ext uri="{BB962C8B-B14F-4D97-AF65-F5344CB8AC3E}">
        <p14:creationId xmlns:p14="http://schemas.microsoft.com/office/powerpoint/2010/main" val="124741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9A9DB7-121C-4A05-A89D-641C31158FB5}"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228D9C-5726-402F-8938-DA47EA062565}" type="slidenum">
              <a:rPr lang="en-GB" smtClean="0"/>
              <a:t>‹#›</a:t>
            </a:fld>
            <a:endParaRPr lang="en-GB"/>
          </a:p>
        </p:txBody>
      </p:sp>
    </p:spTree>
    <p:extLst>
      <p:ext uri="{BB962C8B-B14F-4D97-AF65-F5344CB8AC3E}">
        <p14:creationId xmlns:p14="http://schemas.microsoft.com/office/powerpoint/2010/main" val="26191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9A9DB7-121C-4A05-A89D-641C31158FB5}"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228D9C-5726-402F-8938-DA47EA062565}" type="slidenum">
              <a:rPr lang="en-GB" smtClean="0"/>
              <a:t>‹#›</a:t>
            </a:fld>
            <a:endParaRPr lang="en-GB"/>
          </a:p>
        </p:txBody>
      </p:sp>
    </p:spTree>
    <p:extLst>
      <p:ext uri="{BB962C8B-B14F-4D97-AF65-F5344CB8AC3E}">
        <p14:creationId xmlns:p14="http://schemas.microsoft.com/office/powerpoint/2010/main" val="177674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9A9DB7-121C-4A05-A89D-641C31158FB5}"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228D9C-5726-402F-8938-DA47EA062565}" type="slidenum">
              <a:rPr lang="en-GB" smtClean="0"/>
              <a:t>‹#›</a:t>
            </a:fld>
            <a:endParaRPr lang="en-GB"/>
          </a:p>
        </p:txBody>
      </p:sp>
    </p:spTree>
    <p:extLst>
      <p:ext uri="{BB962C8B-B14F-4D97-AF65-F5344CB8AC3E}">
        <p14:creationId xmlns:p14="http://schemas.microsoft.com/office/powerpoint/2010/main" val="141951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9A9DB7-121C-4A05-A89D-641C31158FB5}" type="datetimeFigureOut">
              <a:rPr lang="en-GB" smtClean="0"/>
              <a:t>18/04/2023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228D9C-5726-402F-8938-DA47EA062565}" type="slidenum">
              <a:rPr lang="en-GB" smtClean="0"/>
              <a:t>‹#›</a:t>
            </a:fld>
            <a:endParaRPr lang="en-GB"/>
          </a:p>
        </p:txBody>
      </p:sp>
    </p:spTree>
    <p:extLst>
      <p:ext uri="{BB962C8B-B14F-4D97-AF65-F5344CB8AC3E}">
        <p14:creationId xmlns:p14="http://schemas.microsoft.com/office/powerpoint/2010/main" val="82658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9A9DB7-121C-4A05-A89D-641C31158FB5}" type="datetimeFigureOut">
              <a:rPr lang="en-GB" smtClean="0"/>
              <a:t>18/04/2023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228D9C-5726-402F-8938-DA47EA062565}" type="slidenum">
              <a:rPr lang="en-GB" smtClean="0"/>
              <a:t>‹#›</a:t>
            </a:fld>
            <a:endParaRPr lang="en-GB"/>
          </a:p>
        </p:txBody>
      </p:sp>
    </p:spTree>
    <p:extLst>
      <p:ext uri="{BB962C8B-B14F-4D97-AF65-F5344CB8AC3E}">
        <p14:creationId xmlns:p14="http://schemas.microsoft.com/office/powerpoint/2010/main" val="195098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9A9DB7-121C-4A05-A89D-641C31158FB5}" type="datetimeFigureOut">
              <a:rPr lang="en-GB" smtClean="0"/>
              <a:t>18/04/2023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228D9C-5726-402F-8938-DA47EA062565}" type="slidenum">
              <a:rPr lang="en-GB" smtClean="0"/>
              <a:t>‹#›</a:t>
            </a:fld>
            <a:endParaRPr lang="en-GB"/>
          </a:p>
        </p:txBody>
      </p:sp>
    </p:spTree>
    <p:extLst>
      <p:ext uri="{BB962C8B-B14F-4D97-AF65-F5344CB8AC3E}">
        <p14:creationId xmlns:p14="http://schemas.microsoft.com/office/powerpoint/2010/main" val="401005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A9DB7-121C-4A05-A89D-641C31158FB5}" type="datetimeFigureOut">
              <a:rPr lang="en-GB" smtClean="0"/>
              <a:t>18/04/2023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228D9C-5726-402F-8938-DA47EA062565}" type="slidenum">
              <a:rPr lang="en-GB" smtClean="0"/>
              <a:t>‹#›</a:t>
            </a:fld>
            <a:endParaRPr lang="en-GB"/>
          </a:p>
        </p:txBody>
      </p:sp>
    </p:spTree>
    <p:extLst>
      <p:ext uri="{BB962C8B-B14F-4D97-AF65-F5344CB8AC3E}">
        <p14:creationId xmlns:p14="http://schemas.microsoft.com/office/powerpoint/2010/main" val="110660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9A9DB7-121C-4A05-A89D-641C31158FB5}" type="datetimeFigureOut">
              <a:rPr lang="en-GB" smtClean="0"/>
              <a:t>18/04/2023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228D9C-5726-402F-8938-DA47EA062565}" type="slidenum">
              <a:rPr lang="en-GB" smtClean="0"/>
              <a:t>‹#›</a:t>
            </a:fld>
            <a:endParaRPr lang="en-GB"/>
          </a:p>
        </p:txBody>
      </p:sp>
    </p:spTree>
    <p:extLst>
      <p:ext uri="{BB962C8B-B14F-4D97-AF65-F5344CB8AC3E}">
        <p14:creationId xmlns:p14="http://schemas.microsoft.com/office/powerpoint/2010/main" val="235445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9A9DB7-121C-4A05-A89D-641C31158FB5}" type="datetimeFigureOut">
              <a:rPr lang="en-GB" smtClean="0"/>
              <a:t>18/04/2023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228D9C-5726-402F-8938-DA47EA062565}" type="slidenum">
              <a:rPr lang="en-GB" smtClean="0"/>
              <a:t>‹#›</a:t>
            </a:fld>
            <a:endParaRPr lang="en-GB"/>
          </a:p>
        </p:txBody>
      </p:sp>
    </p:spTree>
    <p:extLst>
      <p:ext uri="{BB962C8B-B14F-4D97-AF65-F5344CB8AC3E}">
        <p14:creationId xmlns:p14="http://schemas.microsoft.com/office/powerpoint/2010/main" val="3728447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A9DB7-121C-4A05-A89D-641C31158FB5}" type="datetimeFigureOut">
              <a:rPr lang="en-GB" smtClean="0"/>
              <a:t>18/04/2023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28D9C-5726-402F-8938-DA47EA062565}" type="slidenum">
              <a:rPr lang="en-GB" smtClean="0"/>
              <a:t>‹#›</a:t>
            </a:fld>
            <a:endParaRPr lang="en-GB"/>
          </a:p>
        </p:txBody>
      </p:sp>
    </p:spTree>
    <p:extLst>
      <p:ext uri="{BB962C8B-B14F-4D97-AF65-F5344CB8AC3E}">
        <p14:creationId xmlns:p14="http://schemas.microsoft.com/office/powerpoint/2010/main" val="1997702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2">
            <a:extLst>
              <a:ext uri="{FF2B5EF4-FFF2-40B4-BE49-F238E27FC236}">
                <a16:creationId xmlns:a16="http://schemas.microsoft.com/office/drawing/2014/main" id="{39C1021A-AEA1-D26A-06D5-FB0327A231DC}"/>
              </a:ext>
            </a:extLst>
          </p:cNvPr>
          <p:cNvGraphicFramePr>
            <a:graphicFrameLocks noGrp="1"/>
          </p:cNvGraphicFramePr>
          <p:nvPr>
            <p:extLst>
              <p:ext uri="{D42A27DB-BD31-4B8C-83A1-F6EECF244321}">
                <p14:modId xmlns:p14="http://schemas.microsoft.com/office/powerpoint/2010/main" val="73556891"/>
              </p:ext>
            </p:extLst>
          </p:nvPr>
        </p:nvGraphicFramePr>
        <p:xfrm>
          <a:off x="0" y="0"/>
          <a:ext cx="9906000" cy="6858000"/>
        </p:xfrm>
        <a:graphic>
          <a:graphicData uri="http://schemas.openxmlformats.org/drawingml/2006/table">
            <a:tbl>
              <a:tblPr firstRow="1" bandRow="1">
                <a:tableStyleId>{5940675A-B579-460E-94D1-54222C63F5DA}</a:tableStyleId>
              </a:tblPr>
              <a:tblGrid>
                <a:gridCol w="4953000">
                  <a:extLst>
                    <a:ext uri="{9D8B030D-6E8A-4147-A177-3AD203B41FA5}">
                      <a16:colId xmlns:a16="http://schemas.microsoft.com/office/drawing/2014/main" val="105018252"/>
                    </a:ext>
                  </a:extLst>
                </a:gridCol>
                <a:gridCol w="4953000">
                  <a:extLst>
                    <a:ext uri="{9D8B030D-6E8A-4147-A177-3AD203B41FA5}">
                      <a16:colId xmlns:a16="http://schemas.microsoft.com/office/drawing/2014/main" val="2749198714"/>
                    </a:ext>
                  </a:extLst>
                </a:gridCol>
              </a:tblGrid>
              <a:tr h="6858000">
                <a:tc>
                  <a:txBody>
                    <a:bodyPr/>
                    <a:lstStyle/>
                    <a:p>
                      <a:endParaRPr lang="en-GB" dirty="0"/>
                    </a:p>
                  </a:txBody>
                  <a:tcPr>
                    <a:lnL w="12700" cmpd="sng">
                      <a:noFill/>
                    </a:lnL>
                    <a:lnR w="12700" cap="flat" cmpd="sng" algn="ctr">
                      <a:solidFill>
                        <a:schemeClr val="bg1">
                          <a:lumMod val="50000"/>
                        </a:schemeClr>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chemeClr val="bg1">
                          <a:lumMod val="50000"/>
                        </a:schemeClr>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1064754"/>
                  </a:ext>
                </a:extLst>
              </a:tr>
            </a:tbl>
          </a:graphicData>
        </a:graphic>
      </p:graphicFrame>
      <p:pic>
        <p:nvPicPr>
          <p:cNvPr id="5" name="Picture 4" descr="A picture containing table, cake, indoor, plate&#10;&#10;Description automatically generated">
            <a:extLst>
              <a:ext uri="{FF2B5EF4-FFF2-40B4-BE49-F238E27FC236}">
                <a16:creationId xmlns:a16="http://schemas.microsoft.com/office/drawing/2014/main" id="{FFFC7CD2-7C5C-22CD-9163-3DADE5A57960}"/>
              </a:ext>
            </a:extLst>
          </p:cNvPr>
          <p:cNvPicPr>
            <a:picLocks noChangeAspect="1"/>
          </p:cNvPicPr>
          <p:nvPr/>
        </p:nvPicPr>
        <p:blipFill rotWithShape="1">
          <a:blip r:embed="rId2">
            <a:extLst>
              <a:ext uri="{28A0092B-C50C-407E-A947-70E740481C1C}">
                <a14:useLocalDpi xmlns:a14="http://schemas.microsoft.com/office/drawing/2010/main" val="0"/>
              </a:ext>
            </a:extLst>
          </a:blip>
          <a:srcRect t="21136" b="102"/>
          <a:stretch/>
        </p:blipFill>
        <p:spPr>
          <a:xfrm>
            <a:off x="5700691" y="969544"/>
            <a:ext cx="3512898" cy="4918912"/>
          </a:xfrm>
          <a:prstGeom prst="rect">
            <a:avLst/>
          </a:prstGeom>
        </p:spPr>
      </p:pic>
      <p:pic>
        <p:nvPicPr>
          <p:cNvPr id="2" name="Picture 2" descr="The Ultimate Easter Chocolate Cake! Overload on Easter treats in this decadent, delicious and rich Easter chocolate cake. Topped with Cadbury's Creme Eggs, Mini Eggs, white chocolate drizzle, bunnies and Caramel Eggs. What more could you need in an Easter dessert?!">
            <a:extLst>
              <a:ext uri="{FF2B5EF4-FFF2-40B4-BE49-F238E27FC236}">
                <a16:creationId xmlns:a16="http://schemas.microsoft.com/office/drawing/2014/main" id="{E899765C-98C6-57B2-634C-47F790B982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50" r="9486" b="6650"/>
          <a:stretch/>
        </p:blipFill>
        <p:spPr bwMode="auto">
          <a:xfrm>
            <a:off x="792362" y="969543"/>
            <a:ext cx="3423556" cy="49189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FCA16D-F15A-28A3-830A-0F6320036124}"/>
              </a:ext>
            </a:extLst>
          </p:cNvPr>
          <p:cNvSpPr txBox="1"/>
          <p:nvPr/>
        </p:nvSpPr>
        <p:spPr>
          <a:xfrm>
            <a:off x="4953000" y="296620"/>
            <a:ext cx="1724891" cy="369332"/>
          </a:xfrm>
          <a:prstGeom prst="rect">
            <a:avLst/>
          </a:prstGeom>
          <a:solidFill>
            <a:srgbClr val="3E78AA"/>
          </a:solidFill>
        </p:spPr>
        <p:txBody>
          <a:bodyPr wrap="square" rtlCol="0">
            <a:spAutoFit/>
          </a:bodyPr>
          <a:lstStyle/>
          <a:p>
            <a:pPr algn="ctr"/>
            <a:r>
              <a:rPr lang="en-GB" dirty="0">
                <a:solidFill>
                  <a:schemeClr val="bg1"/>
                </a:solidFill>
                <a:latin typeface="Impact" panose="020B0806030902050204" pitchFamily="34" charset="0"/>
              </a:rPr>
              <a:t>Reality</a:t>
            </a:r>
          </a:p>
        </p:txBody>
      </p:sp>
      <p:sp>
        <p:nvSpPr>
          <p:cNvPr id="10" name="TextBox 9">
            <a:extLst>
              <a:ext uri="{FF2B5EF4-FFF2-40B4-BE49-F238E27FC236}">
                <a16:creationId xmlns:a16="http://schemas.microsoft.com/office/drawing/2014/main" id="{2183E7A4-5B90-D860-9B95-983B56532BC5}"/>
              </a:ext>
            </a:extLst>
          </p:cNvPr>
          <p:cNvSpPr txBox="1"/>
          <p:nvPr/>
        </p:nvSpPr>
        <p:spPr>
          <a:xfrm>
            <a:off x="0" y="296620"/>
            <a:ext cx="1724892" cy="369332"/>
          </a:xfrm>
          <a:prstGeom prst="rect">
            <a:avLst/>
          </a:prstGeom>
          <a:solidFill>
            <a:srgbClr val="3E78AA"/>
          </a:solidFill>
        </p:spPr>
        <p:txBody>
          <a:bodyPr wrap="square" rtlCol="0">
            <a:spAutoFit/>
          </a:bodyPr>
          <a:lstStyle/>
          <a:p>
            <a:pPr algn="ctr"/>
            <a:r>
              <a:rPr lang="en-GB" sz="1800" dirty="0">
                <a:solidFill>
                  <a:schemeClr val="bg1"/>
                </a:solidFill>
                <a:latin typeface="Impact" panose="020B0806030902050204" pitchFamily="34" charset="0"/>
              </a:rPr>
              <a:t>Expectation</a:t>
            </a:r>
            <a:endParaRPr lang="en-GB" dirty="0">
              <a:solidFill>
                <a:schemeClr val="bg1"/>
              </a:solidFill>
              <a:latin typeface="Impact" panose="020B0806030902050204" pitchFamily="34" charset="0"/>
            </a:endParaRPr>
          </a:p>
        </p:txBody>
      </p:sp>
      <p:pic>
        <p:nvPicPr>
          <p:cNvPr id="3" name="Picture 2" descr="Graphical user interface, application&#10;&#10;Description automatically generated">
            <a:extLst>
              <a:ext uri="{FF2B5EF4-FFF2-40B4-BE49-F238E27FC236}">
                <a16:creationId xmlns:a16="http://schemas.microsoft.com/office/drawing/2014/main" id="{57316894-0261-7F6C-E7A8-BD927C701B57}"/>
              </a:ext>
            </a:extLst>
          </p:cNvPr>
          <p:cNvPicPr>
            <a:picLocks noChangeAspect="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l="15682" t="7361" r="19350" b="76637"/>
          <a:stretch/>
        </p:blipFill>
        <p:spPr bwMode="auto">
          <a:xfrm>
            <a:off x="8350898" y="6379343"/>
            <a:ext cx="1460240" cy="3593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434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9FDE165-56DE-2E23-DE42-DD6F0095984C}"/>
              </a:ext>
            </a:extLst>
          </p:cNvPr>
          <p:cNvGraphicFramePr>
            <a:graphicFrameLocks noGrp="1"/>
          </p:cNvGraphicFramePr>
          <p:nvPr>
            <p:extLst>
              <p:ext uri="{D42A27DB-BD31-4B8C-83A1-F6EECF244321}">
                <p14:modId xmlns:p14="http://schemas.microsoft.com/office/powerpoint/2010/main" val="166146718"/>
              </p:ext>
            </p:extLst>
          </p:nvPr>
        </p:nvGraphicFramePr>
        <p:xfrm>
          <a:off x="0" y="0"/>
          <a:ext cx="9906000" cy="6858000"/>
        </p:xfrm>
        <a:graphic>
          <a:graphicData uri="http://schemas.openxmlformats.org/drawingml/2006/table">
            <a:tbl>
              <a:tblPr firstRow="1" bandRow="1">
                <a:tableStyleId>{5940675A-B579-460E-94D1-54222C63F5DA}</a:tableStyleId>
              </a:tblPr>
              <a:tblGrid>
                <a:gridCol w="4953000">
                  <a:extLst>
                    <a:ext uri="{9D8B030D-6E8A-4147-A177-3AD203B41FA5}">
                      <a16:colId xmlns:a16="http://schemas.microsoft.com/office/drawing/2014/main" val="105018252"/>
                    </a:ext>
                  </a:extLst>
                </a:gridCol>
                <a:gridCol w="4953000">
                  <a:extLst>
                    <a:ext uri="{9D8B030D-6E8A-4147-A177-3AD203B41FA5}">
                      <a16:colId xmlns:a16="http://schemas.microsoft.com/office/drawing/2014/main" val="2749198714"/>
                    </a:ext>
                  </a:extLst>
                </a:gridCol>
              </a:tblGrid>
              <a:tr h="6858000">
                <a:tc>
                  <a:txBody>
                    <a:bodyPr/>
                    <a:lstStyle/>
                    <a:p>
                      <a:endParaRPr lang="en-GB" dirty="0"/>
                    </a:p>
                  </a:txBody>
                  <a:tcPr>
                    <a:lnL w="12700" cmpd="sng">
                      <a:noFill/>
                    </a:lnL>
                    <a:lnR w="12700" cap="flat" cmpd="sng" algn="ctr">
                      <a:solidFill>
                        <a:schemeClr val="bg1">
                          <a:lumMod val="50000"/>
                        </a:schemeClr>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chemeClr val="bg1">
                          <a:lumMod val="50000"/>
                        </a:schemeClr>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1064754"/>
                  </a:ext>
                </a:extLst>
              </a:tr>
            </a:tbl>
          </a:graphicData>
        </a:graphic>
      </p:graphicFrame>
      <p:pic>
        <p:nvPicPr>
          <p:cNvPr id="7172" name="Picture 4">
            <a:extLst>
              <a:ext uri="{FF2B5EF4-FFF2-40B4-BE49-F238E27FC236}">
                <a16:creationId xmlns:a16="http://schemas.microsoft.com/office/drawing/2014/main" id="{93403BED-E34F-16A6-33DA-E1D5EC7ED5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17096"/>
          <a:stretch/>
        </p:blipFill>
        <p:spPr bwMode="auto">
          <a:xfrm>
            <a:off x="5386522" y="895213"/>
            <a:ext cx="3877104" cy="50790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nda Oreo cakes | Bolo panda, Sobremesas deliciosas, Bolo de cupcake">
            <a:extLst>
              <a:ext uri="{FF2B5EF4-FFF2-40B4-BE49-F238E27FC236}">
                <a16:creationId xmlns:a16="http://schemas.microsoft.com/office/drawing/2014/main" id="{65F27A6E-927E-B298-7306-A6B0F50D87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38" r="17205"/>
          <a:stretch/>
        </p:blipFill>
        <p:spPr bwMode="auto">
          <a:xfrm>
            <a:off x="642374" y="895214"/>
            <a:ext cx="3640260" cy="50730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D8903A-8011-EC67-AA68-83AF984BEA64}"/>
              </a:ext>
            </a:extLst>
          </p:cNvPr>
          <p:cNvSpPr txBox="1"/>
          <p:nvPr/>
        </p:nvSpPr>
        <p:spPr>
          <a:xfrm>
            <a:off x="4953000" y="296620"/>
            <a:ext cx="1724891" cy="369332"/>
          </a:xfrm>
          <a:prstGeom prst="rect">
            <a:avLst/>
          </a:prstGeom>
          <a:solidFill>
            <a:srgbClr val="3E78AA"/>
          </a:solidFill>
        </p:spPr>
        <p:txBody>
          <a:bodyPr wrap="square" rtlCol="0">
            <a:spAutoFit/>
          </a:bodyPr>
          <a:lstStyle/>
          <a:p>
            <a:pPr algn="ctr"/>
            <a:r>
              <a:rPr lang="en-GB" dirty="0">
                <a:solidFill>
                  <a:schemeClr val="bg1"/>
                </a:solidFill>
                <a:latin typeface="Impact" panose="020B0806030902050204" pitchFamily="34" charset="0"/>
              </a:rPr>
              <a:t>Reality</a:t>
            </a:r>
          </a:p>
        </p:txBody>
      </p:sp>
      <p:sp>
        <p:nvSpPr>
          <p:cNvPr id="6" name="TextBox 5">
            <a:extLst>
              <a:ext uri="{FF2B5EF4-FFF2-40B4-BE49-F238E27FC236}">
                <a16:creationId xmlns:a16="http://schemas.microsoft.com/office/drawing/2014/main" id="{E95101C8-F584-C26C-E8B1-E07DCB4DF908}"/>
              </a:ext>
            </a:extLst>
          </p:cNvPr>
          <p:cNvSpPr txBox="1"/>
          <p:nvPr/>
        </p:nvSpPr>
        <p:spPr>
          <a:xfrm>
            <a:off x="0" y="296620"/>
            <a:ext cx="1724892" cy="369332"/>
          </a:xfrm>
          <a:prstGeom prst="rect">
            <a:avLst/>
          </a:prstGeom>
          <a:solidFill>
            <a:srgbClr val="3E78AA"/>
          </a:solidFill>
        </p:spPr>
        <p:txBody>
          <a:bodyPr wrap="square" rtlCol="0">
            <a:spAutoFit/>
          </a:bodyPr>
          <a:lstStyle/>
          <a:p>
            <a:pPr algn="ctr"/>
            <a:r>
              <a:rPr lang="en-GB" sz="1800" dirty="0">
                <a:solidFill>
                  <a:schemeClr val="bg1"/>
                </a:solidFill>
                <a:latin typeface="Impact" panose="020B0806030902050204" pitchFamily="34" charset="0"/>
              </a:rPr>
              <a:t>Expectation</a:t>
            </a:r>
            <a:endParaRPr lang="en-GB" dirty="0">
              <a:solidFill>
                <a:schemeClr val="bg1"/>
              </a:solidFill>
              <a:latin typeface="Impact" panose="020B0806030902050204" pitchFamily="34" charset="0"/>
            </a:endParaRPr>
          </a:p>
        </p:txBody>
      </p:sp>
      <p:pic>
        <p:nvPicPr>
          <p:cNvPr id="2" name="Picture 1" descr="Graphical user interface, application&#10;&#10;Description automatically generated">
            <a:extLst>
              <a:ext uri="{FF2B5EF4-FFF2-40B4-BE49-F238E27FC236}">
                <a16:creationId xmlns:a16="http://schemas.microsoft.com/office/drawing/2014/main" id="{5B1052A4-FBE9-2A59-981D-A43FA5B55EB9}"/>
              </a:ext>
            </a:extLst>
          </p:cNvPr>
          <p:cNvPicPr>
            <a:picLocks noChangeAspect="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l="15682" t="7361" r="19350" b="76637"/>
          <a:stretch/>
        </p:blipFill>
        <p:spPr bwMode="auto">
          <a:xfrm>
            <a:off x="8350898" y="6379343"/>
            <a:ext cx="1460240" cy="3593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987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907DBAC-A586-8B16-22EB-5B3C5902315A}"/>
              </a:ext>
            </a:extLst>
          </p:cNvPr>
          <p:cNvGraphicFramePr>
            <a:graphicFrameLocks noGrp="1"/>
          </p:cNvGraphicFramePr>
          <p:nvPr>
            <p:extLst>
              <p:ext uri="{D42A27DB-BD31-4B8C-83A1-F6EECF244321}">
                <p14:modId xmlns:p14="http://schemas.microsoft.com/office/powerpoint/2010/main" val="166146718"/>
              </p:ext>
            </p:extLst>
          </p:nvPr>
        </p:nvGraphicFramePr>
        <p:xfrm>
          <a:off x="0" y="0"/>
          <a:ext cx="9906000" cy="6858000"/>
        </p:xfrm>
        <a:graphic>
          <a:graphicData uri="http://schemas.openxmlformats.org/drawingml/2006/table">
            <a:tbl>
              <a:tblPr firstRow="1" bandRow="1">
                <a:tableStyleId>{5940675A-B579-460E-94D1-54222C63F5DA}</a:tableStyleId>
              </a:tblPr>
              <a:tblGrid>
                <a:gridCol w="4953000">
                  <a:extLst>
                    <a:ext uri="{9D8B030D-6E8A-4147-A177-3AD203B41FA5}">
                      <a16:colId xmlns:a16="http://schemas.microsoft.com/office/drawing/2014/main" val="105018252"/>
                    </a:ext>
                  </a:extLst>
                </a:gridCol>
                <a:gridCol w="4953000">
                  <a:extLst>
                    <a:ext uri="{9D8B030D-6E8A-4147-A177-3AD203B41FA5}">
                      <a16:colId xmlns:a16="http://schemas.microsoft.com/office/drawing/2014/main" val="2749198714"/>
                    </a:ext>
                  </a:extLst>
                </a:gridCol>
              </a:tblGrid>
              <a:tr h="6858000">
                <a:tc>
                  <a:txBody>
                    <a:bodyPr/>
                    <a:lstStyle/>
                    <a:p>
                      <a:endParaRPr lang="en-GB" dirty="0"/>
                    </a:p>
                  </a:txBody>
                  <a:tcPr>
                    <a:lnL w="12700" cmpd="sng">
                      <a:noFill/>
                    </a:lnL>
                    <a:lnR w="12700" cap="flat" cmpd="sng" algn="ctr">
                      <a:solidFill>
                        <a:schemeClr val="bg1">
                          <a:lumMod val="50000"/>
                        </a:schemeClr>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chemeClr val="bg1">
                          <a:lumMod val="50000"/>
                        </a:schemeClr>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1064754"/>
                  </a:ext>
                </a:extLst>
              </a:tr>
            </a:tbl>
          </a:graphicData>
        </a:graphic>
      </p:graphicFrame>
      <p:pic>
        <p:nvPicPr>
          <p:cNvPr id="3080" name="Picture 8" descr="Your guide to the best hairdressers in Camberwell - Camberwell Shopping">
            <a:extLst>
              <a:ext uri="{FF2B5EF4-FFF2-40B4-BE49-F238E27FC236}">
                <a16:creationId xmlns:a16="http://schemas.microsoft.com/office/drawing/2014/main" id="{D9648B0D-1B2C-07E9-D291-C5633334CC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85" r="40112"/>
          <a:stretch/>
        </p:blipFill>
        <p:spPr bwMode="auto">
          <a:xfrm>
            <a:off x="606900" y="844952"/>
            <a:ext cx="3716014" cy="51735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mma Watson: Boyish Pixie Cut - Most Iconic Short Celebrity Haircuts - Heart">
            <a:extLst>
              <a:ext uri="{FF2B5EF4-FFF2-40B4-BE49-F238E27FC236}">
                <a16:creationId xmlns:a16="http://schemas.microsoft.com/office/drawing/2014/main" id="{ADD76634-2526-399C-D6A1-ED721B912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555" y="296620"/>
            <a:ext cx="1998372" cy="1624764"/>
          </a:xfrm>
          <a:prstGeom prst="cloud">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B0E3FD9-F474-04B0-8B35-5861F1CC5611}"/>
              </a:ext>
            </a:extLst>
          </p:cNvPr>
          <p:cNvPicPr>
            <a:picLocks noChangeAspect="1"/>
          </p:cNvPicPr>
          <p:nvPr/>
        </p:nvPicPr>
        <p:blipFill rotWithShape="1">
          <a:blip r:embed="rId4"/>
          <a:srcRect l="4054" r="4054"/>
          <a:stretch/>
        </p:blipFill>
        <p:spPr>
          <a:xfrm>
            <a:off x="3492233" y="1850525"/>
            <a:ext cx="306508" cy="306508"/>
          </a:xfrm>
          <a:prstGeom prst="ellipse">
            <a:avLst/>
          </a:prstGeom>
          <a:effectLst>
            <a:softEdge rad="63500"/>
          </a:effectLst>
        </p:spPr>
      </p:pic>
      <p:pic>
        <p:nvPicPr>
          <p:cNvPr id="4" name="Picture 3">
            <a:extLst>
              <a:ext uri="{FF2B5EF4-FFF2-40B4-BE49-F238E27FC236}">
                <a16:creationId xmlns:a16="http://schemas.microsoft.com/office/drawing/2014/main" id="{33577535-4656-A923-E45C-727312D25735}"/>
              </a:ext>
            </a:extLst>
          </p:cNvPr>
          <p:cNvPicPr>
            <a:picLocks noChangeAspect="1"/>
          </p:cNvPicPr>
          <p:nvPr/>
        </p:nvPicPr>
        <p:blipFill rotWithShape="1">
          <a:blip r:embed="rId4"/>
          <a:srcRect l="4054" r="4054"/>
          <a:stretch/>
        </p:blipFill>
        <p:spPr>
          <a:xfrm>
            <a:off x="3374408" y="2153419"/>
            <a:ext cx="235649" cy="235649"/>
          </a:xfrm>
          <a:prstGeom prst="ellipse">
            <a:avLst/>
          </a:prstGeom>
          <a:effectLst>
            <a:softEdge rad="63500"/>
          </a:effectLst>
        </p:spPr>
      </p:pic>
      <p:pic>
        <p:nvPicPr>
          <p:cNvPr id="5" name="Picture 4">
            <a:extLst>
              <a:ext uri="{FF2B5EF4-FFF2-40B4-BE49-F238E27FC236}">
                <a16:creationId xmlns:a16="http://schemas.microsoft.com/office/drawing/2014/main" id="{2A10B625-1B65-BB22-7947-AB64292AC61B}"/>
              </a:ext>
            </a:extLst>
          </p:cNvPr>
          <p:cNvPicPr>
            <a:picLocks noChangeAspect="1"/>
          </p:cNvPicPr>
          <p:nvPr/>
        </p:nvPicPr>
        <p:blipFill rotWithShape="1">
          <a:blip r:embed="rId4"/>
          <a:srcRect l="4054" r="4054"/>
          <a:stretch/>
        </p:blipFill>
        <p:spPr>
          <a:xfrm>
            <a:off x="3254311" y="2389068"/>
            <a:ext cx="206630" cy="206630"/>
          </a:xfrm>
          <a:prstGeom prst="ellipse">
            <a:avLst/>
          </a:prstGeom>
          <a:effectLst>
            <a:softEdge rad="63500"/>
          </a:effectLst>
        </p:spPr>
      </p:pic>
      <p:pic>
        <p:nvPicPr>
          <p:cNvPr id="3084" name="Picture 12" descr="Boy, 5, left looking like Jim Carrey in Dumb and Dumber after botched  haircut - Mirror Online">
            <a:extLst>
              <a:ext uri="{FF2B5EF4-FFF2-40B4-BE49-F238E27FC236}">
                <a16:creationId xmlns:a16="http://schemas.microsoft.com/office/drawing/2014/main" id="{B0438801-DBC9-2E3F-9BD5-BC2FF69C58F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r="2233"/>
          <a:stretch/>
        </p:blipFill>
        <p:spPr bwMode="auto">
          <a:xfrm>
            <a:off x="5586756" y="844952"/>
            <a:ext cx="3712306" cy="51680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74AE7F-5D8E-FE07-8B36-AC4B7F73FF14}"/>
              </a:ext>
            </a:extLst>
          </p:cNvPr>
          <p:cNvSpPr txBox="1"/>
          <p:nvPr/>
        </p:nvSpPr>
        <p:spPr>
          <a:xfrm>
            <a:off x="4953000" y="296620"/>
            <a:ext cx="1724891" cy="369332"/>
          </a:xfrm>
          <a:prstGeom prst="rect">
            <a:avLst/>
          </a:prstGeom>
          <a:solidFill>
            <a:srgbClr val="3E78AA"/>
          </a:solidFill>
        </p:spPr>
        <p:txBody>
          <a:bodyPr wrap="square" rtlCol="0">
            <a:spAutoFit/>
          </a:bodyPr>
          <a:lstStyle/>
          <a:p>
            <a:pPr algn="ctr"/>
            <a:r>
              <a:rPr lang="en-GB" dirty="0">
                <a:solidFill>
                  <a:schemeClr val="bg1"/>
                </a:solidFill>
                <a:latin typeface="Impact" panose="020B0806030902050204" pitchFamily="34" charset="0"/>
              </a:rPr>
              <a:t>Reality</a:t>
            </a:r>
          </a:p>
        </p:txBody>
      </p:sp>
      <p:sp>
        <p:nvSpPr>
          <p:cNvPr id="7" name="TextBox 6">
            <a:extLst>
              <a:ext uri="{FF2B5EF4-FFF2-40B4-BE49-F238E27FC236}">
                <a16:creationId xmlns:a16="http://schemas.microsoft.com/office/drawing/2014/main" id="{BAB0E6BC-B647-E549-8FC1-D7C8E56F2AE3}"/>
              </a:ext>
            </a:extLst>
          </p:cNvPr>
          <p:cNvSpPr txBox="1"/>
          <p:nvPr/>
        </p:nvSpPr>
        <p:spPr>
          <a:xfrm>
            <a:off x="0" y="296620"/>
            <a:ext cx="1724892" cy="369332"/>
          </a:xfrm>
          <a:prstGeom prst="rect">
            <a:avLst/>
          </a:prstGeom>
          <a:solidFill>
            <a:srgbClr val="3E78AA"/>
          </a:solidFill>
        </p:spPr>
        <p:txBody>
          <a:bodyPr wrap="square" rtlCol="0">
            <a:spAutoFit/>
          </a:bodyPr>
          <a:lstStyle/>
          <a:p>
            <a:pPr algn="ctr"/>
            <a:r>
              <a:rPr lang="en-GB" sz="1800" dirty="0">
                <a:solidFill>
                  <a:schemeClr val="bg1"/>
                </a:solidFill>
                <a:latin typeface="Impact" panose="020B0806030902050204" pitchFamily="34" charset="0"/>
              </a:rPr>
              <a:t>Expectation</a:t>
            </a:r>
            <a:endParaRPr lang="en-GB" dirty="0">
              <a:solidFill>
                <a:schemeClr val="bg1"/>
              </a:solidFill>
              <a:latin typeface="Impact" panose="020B0806030902050204" pitchFamily="34" charset="0"/>
            </a:endParaRPr>
          </a:p>
        </p:txBody>
      </p:sp>
      <p:pic>
        <p:nvPicPr>
          <p:cNvPr id="8" name="Picture 7" descr="Graphical user interface, application&#10;&#10;Description automatically generated">
            <a:extLst>
              <a:ext uri="{FF2B5EF4-FFF2-40B4-BE49-F238E27FC236}">
                <a16:creationId xmlns:a16="http://schemas.microsoft.com/office/drawing/2014/main" id="{D8BD5898-FADF-7960-52AE-496BA10023D9}"/>
              </a:ext>
            </a:extLst>
          </p:cNvPr>
          <p:cNvPicPr>
            <a:picLocks noChangeAspect="1"/>
          </p:cNvPicPr>
          <p:nvPr/>
        </p:nvPicPr>
        <p:blipFill rotWithShape="1">
          <a:blip r:embed="rId7">
            <a:duotone>
              <a:schemeClr val="accent5">
                <a:shade val="45000"/>
                <a:satMod val="135000"/>
              </a:schemeClr>
              <a:prstClr val="white"/>
            </a:duotone>
            <a:extLst>
              <a:ext uri="{28A0092B-C50C-407E-A947-70E740481C1C}">
                <a14:useLocalDpi xmlns:a14="http://schemas.microsoft.com/office/drawing/2010/main" val="0"/>
              </a:ext>
            </a:extLst>
          </a:blip>
          <a:srcRect l="15682" t="7361" r="19350" b="76637"/>
          <a:stretch/>
        </p:blipFill>
        <p:spPr bwMode="auto">
          <a:xfrm>
            <a:off x="8350898" y="6379343"/>
            <a:ext cx="1460240" cy="3593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917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006A1692-F9F1-376B-08EF-8DFE13CDD3EE}"/>
              </a:ext>
            </a:extLst>
          </p:cNvPr>
          <p:cNvGraphicFramePr>
            <a:graphicFrameLocks noGrp="1"/>
          </p:cNvGraphicFramePr>
          <p:nvPr>
            <p:extLst>
              <p:ext uri="{D42A27DB-BD31-4B8C-83A1-F6EECF244321}">
                <p14:modId xmlns:p14="http://schemas.microsoft.com/office/powerpoint/2010/main" val="166146718"/>
              </p:ext>
            </p:extLst>
          </p:nvPr>
        </p:nvGraphicFramePr>
        <p:xfrm>
          <a:off x="0" y="0"/>
          <a:ext cx="9906000" cy="6858000"/>
        </p:xfrm>
        <a:graphic>
          <a:graphicData uri="http://schemas.openxmlformats.org/drawingml/2006/table">
            <a:tbl>
              <a:tblPr firstRow="1" bandRow="1">
                <a:tableStyleId>{5940675A-B579-460E-94D1-54222C63F5DA}</a:tableStyleId>
              </a:tblPr>
              <a:tblGrid>
                <a:gridCol w="4953000">
                  <a:extLst>
                    <a:ext uri="{9D8B030D-6E8A-4147-A177-3AD203B41FA5}">
                      <a16:colId xmlns:a16="http://schemas.microsoft.com/office/drawing/2014/main" val="105018252"/>
                    </a:ext>
                  </a:extLst>
                </a:gridCol>
                <a:gridCol w="4953000">
                  <a:extLst>
                    <a:ext uri="{9D8B030D-6E8A-4147-A177-3AD203B41FA5}">
                      <a16:colId xmlns:a16="http://schemas.microsoft.com/office/drawing/2014/main" val="2749198714"/>
                    </a:ext>
                  </a:extLst>
                </a:gridCol>
              </a:tblGrid>
              <a:tr h="6858000">
                <a:tc>
                  <a:txBody>
                    <a:bodyPr/>
                    <a:lstStyle/>
                    <a:p>
                      <a:endParaRPr lang="en-GB" dirty="0"/>
                    </a:p>
                  </a:txBody>
                  <a:tcPr>
                    <a:lnL w="12700" cmpd="sng">
                      <a:noFill/>
                    </a:lnL>
                    <a:lnR w="12700" cap="flat" cmpd="sng" algn="ctr">
                      <a:solidFill>
                        <a:schemeClr val="bg1">
                          <a:lumMod val="50000"/>
                        </a:schemeClr>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chemeClr val="bg1">
                          <a:lumMod val="50000"/>
                        </a:schemeClr>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1064754"/>
                  </a:ext>
                </a:extLst>
              </a:tr>
            </a:tbl>
          </a:graphicData>
        </a:graphic>
      </p:graphicFrame>
      <p:pic>
        <p:nvPicPr>
          <p:cNvPr id="5122" name="Picture 2">
            <a:extLst>
              <a:ext uri="{FF2B5EF4-FFF2-40B4-BE49-F238E27FC236}">
                <a16:creationId xmlns:a16="http://schemas.microsoft.com/office/drawing/2014/main" id="{B8F836A3-ED71-7701-9B36-2D41DC327F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1" t="25195" r="53714" b="4310"/>
          <a:stretch/>
        </p:blipFill>
        <p:spPr bwMode="auto">
          <a:xfrm>
            <a:off x="622910" y="868101"/>
            <a:ext cx="3675170" cy="51217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6AD81EBD-0261-AA7A-2AB1-E9F5CC1C875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38000"/>
                    </a14:imgEffect>
                  </a14:imgLayer>
                </a14:imgProps>
              </a:ext>
              <a:ext uri="{28A0092B-C50C-407E-A947-70E740481C1C}">
                <a14:useLocalDpi xmlns:a14="http://schemas.microsoft.com/office/drawing/2010/main" val="0"/>
              </a:ext>
            </a:extLst>
          </a:blip>
          <a:srcRect l="52470" t="25015" r="3611" b="5234"/>
          <a:stretch/>
        </p:blipFill>
        <p:spPr bwMode="auto">
          <a:xfrm>
            <a:off x="5435719" y="868101"/>
            <a:ext cx="3957086" cy="51217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555577-1DC6-B194-4561-7D41737F129D}"/>
              </a:ext>
            </a:extLst>
          </p:cNvPr>
          <p:cNvSpPr txBox="1"/>
          <p:nvPr/>
        </p:nvSpPr>
        <p:spPr>
          <a:xfrm>
            <a:off x="4953000" y="296620"/>
            <a:ext cx="1724891" cy="369332"/>
          </a:xfrm>
          <a:prstGeom prst="rect">
            <a:avLst/>
          </a:prstGeom>
          <a:solidFill>
            <a:srgbClr val="3E78AA"/>
          </a:solidFill>
        </p:spPr>
        <p:txBody>
          <a:bodyPr wrap="square" rtlCol="0">
            <a:spAutoFit/>
          </a:bodyPr>
          <a:lstStyle/>
          <a:p>
            <a:pPr algn="ctr"/>
            <a:r>
              <a:rPr lang="en-GB" dirty="0">
                <a:solidFill>
                  <a:schemeClr val="bg1"/>
                </a:solidFill>
                <a:latin typeface="Impact" panose="020B0806030902050204" pitchFamily="34" charset="0"/>
              </a:rPr>
              <a:t>Reality</a:t>
            </a:r>
          </a:p>
        </p:txBody>
      </p:sp>
      <p:sp>
        <p:nvSpPr>
          <p:cNvPr id="6" name="TextBox 5">
            <a:extLst>
              <a:ext uri="{FF2B5EF4-FFF2-40B4-BE49-F238E27FC236}">
                <a16:creationId xmlns:a16="http://schemas.microsoft.com/office/drawing/2014/main" id="{88F511C0-626D-566C-E3A3-F91EE938219D}"/>
              </a:ext>
            </a:extLst>
          </p:cNvPr>
          <p:cNvSpPr txBox="1"/>
          <p:nvPr/>
        </p:nvSpPr>
        <p:spPr>
          <a:xfrm>
            <a:off x="0" y="296620"/>
            <a:ext cx="1724892" cy="369332"/>
          </a:xfrm>
          <a:prstGeom prst="rect">
            <a:avLst/>
          </a:prstGeom>
          <a:solidFill>
            <a:srgbClr val="3E78AA"/>
          </a:solidFill>
        </p:spPr>
        <p:txBody>
          <a:bodyPr wrap="square" rtlCol="0">
            <a:spAutoFit/>
          </a:bodyPr>
          <a:lstStyle/>
          <a:p>
            <a:pPr algn="ctr"/>
            <a:r>
              <a:rPr lang="en-GB" sz="1800" dirty="0">
                <a:solidFill>
                  <a:schemeClr val="bg1"/>
                </a:solidFill>
                <a:latin typeface="Impact" panose="020B0806030902050204" pitchFamily="34" charset="0"/>
              </a:rPr>
              <a:t>Expectation</a:t>
            </a:r>
            <a:endParaRPr lang="en-GB" dirty="0">
              <a:solidFill>
                <a:schemeClr val="bg1"/>
              </a:solidFill>
              <a:latin typeface="Impact" panose="020B0806030902050204" pitchFamily="34" charset="0"/>
            </a:endParaRPr>
          </a:p>
        </p:txBody>
      </p:sp>
      <p:pic>
        <p:nvPicPr>
          <p:cNvPr id="2" name="Picture 1" descr="Graphical user interface, application&#10;&#10;Description automatically generated">
            <a:extLst>
              <a:ext uri="{FF2B5EF4-FFF2-40B4-BE49-F238E27FC236}">
                <a16:creationId xmlns:a16="http://schemas.microsoft.com/office/drawing/2014/main" id="{D8109878-7B56-521F-F19D-041C679270E5}"/>
              </a:ext>
            </a:extLst>
          </p:cNvPr>
          <p:cNvPicPr>
            <a:picLocks noChangeAspect="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l="15682" t="7361" r="19350" b="76637"/>
          <a:stretch/>
        </p:blipFill>
        <p:spPr bwMode="auto">
          <a:xfrm>
            <a:off x="8350898" y="6379343"/>
            <a:ext cx="1460240" cy="3593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5394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908E3B26-FDDC-6C46-46C5-6454F7CD77CD}"/>
              </a:ext>
            </a:extLst>
          </p:cNvPr>
          <p:cNvGraphicFramePr>
            <a:graphicFrameLocks noGrp="1"/>
          </p:cNvGraphicFramePr>
          <p:nvPr>
            <p:extLst>
              <p:ext uri="{D42A27DB-BD31-4B8C-83A1-F6EECF244321}">
                <p14:modId xmlns:p14="http://schemas.microsoft.com/office/powerpoint/2010/main" val="166146718"/>
              </p:ext>
            </p:extLst>
          </p:nvPr>
        </p:nvGraphicFramePr>
        <p:xfrm>
          <a:off x="0" y="0"/>
          <a:ext cx="9906000" cy="6858000"/>
        </p:xfrm>
        <a:graphic>
          <a:graphicData uri="http://schemas.openxmlformats.org/drawingml/2006/table">
            <a:tbl>
              <a:tblPr firstRow="1" bandRow="1">
                <a:tableStyleId>{5940675A-B579-460E-94D1-54222C63F5DA}</a:tableStyleId>
              </a:tblPr>
              <a:tblGrid>
                <a:gridCol w="4953000">
                  <a:extLst>
                    <a:ext uri="{9D8B030D-6E8A-4147-A177-3AD203B41FA5}">
                      <a16:colId xmlns:a16="http://schemas.microsoft.com/office/drawing/2014/main" val="105018252"/>
                    </a:ext>
                  </a:extLst>
                </a:gridCol>
                <a:gridCol w="4953000">
                  <a:extLst>
                    <a:ext uri="{9D8B030D-6E8A-4147-A177-3AD203B41FA5}">
                      <a16:colId xmlns:a16="http://schemas.microsoft.com/office/drawing/2014/main" val="2749198714"/>
                    </a:ext>
                  </a:extLst>
                </a:gridCol>
              </a:tblGrid>
              <a:tr h="6858000">
                <a:tc>
                  <a:txBody>
                    <a:bodyPr/>
                    <a:lstStyle/>
                    <a:p>
                      <a:endParaRPr lang="en-GB" dirty="0"/>
                    </a:p>
                  </a:txBody>
                  <a:tcPr>
                    <a:lnL w="12700" cmpd="sng">
                      <a:noFill/>
                    </a:lnL>
                    <a:lnR w="12700" cap="flat" cmpd="sng" algn="ctr">
                      <a:solidFill>
                        <a:schemeClr val="bg1">
                          <a:lumMod val="50000"/>
                        </a:schemeClr>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chemeClr val="bg1">
                          <a:lumMod val="50000"/>
                        </a:schemeClr>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1064754"/>
                  </a:ext>
                </a:extLst>
              </a:tr>
            </a:tbl>
          </a:graphicData>
        </a:graphic>
      </p:graphicFrame>
      <p:pic>
        <p:nvPicPr>
          <p:cNvPr id="4098" name="Picture 2">
            <a:extLst>
              <a:ext uri="{FF2B5EF4-FFF2-40B4-BE49-F238E27FC236}">
                <a16:creationId xmlns:a16="http://schemas.microsoft.com/office/drawing/2014/main" id="{4B741055-8DCC-39C8-79C8-80B8808C62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76" r="53193" b="2805"/>
          <a:stretch/>
        </p:blipFill>
        <p:spPr bwMode="auto">
          <a:xfrm>
            <a:off x="1204917" y="665953"/>
            <a:ext cx="2841828" cy="55260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80051A2-BC2B-8182-8381-A0EB29D8F7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72" b="5004"/>
          <a:stretch/>
        </p:blipFill>
        <p:spPr bwMode="auto">
          <a:xfrm>
            <a:off x="5973177" y="665952"/>
            <a:ext cx="3026568" cy="5526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FAC995-25E3-4DF8-C001-073E4C1500CA}"/>
              </a:ext>
            </a:extLst>
          </p:cNvPr>
          <p:cNvSpPr txBox="1"/>
          <p:nvPr/>
        </p:nvSpPr>
        <p:spPr>
          <a:xfrm>
            <a:off x="4953000" y="296620"/>
            <a:ext cx="1724891" cy="369332"/>
          </a:xfrm>
          <a:prstGeom prst="rect">
            <a:avLst/>
          </a:prstGeom>
          <a:solidFill>
            <a:srgbClr val="3E78AA"/>
          </a:solidFill>
        </p:spPr>
        <p:txBody>
          <a:bodyPr wrap="square" rtlCol="0">
            <a:spAutoFit/>
          </a:bodyPr>
          <a:lstStyle/>
          <a:p>
            <a:pPr algn="ctr"/>
            <a:r>
              <a:rPr lang="en-GB" dirty="0">
                <a:solidFill>
                  <a:schemeClr val="bg1"/>
                </a:solidFill>
                <a:latin typeface="Impact" panose="020B0806030902050204" pitchFamily="34" charset="0"/>
              </a:rPr>
              <a:t>Reality</a:t>
            </a:r>
          </a:p>
        </p:txBody>
      </p:sp>
      <p:sp>
        <p:nvSpPr>
          <p:cNvPr id="6" name="TextBox 5">
            <a:extLst>
              <a:ext uri="{FF2B5EF4-FFF2-40B4-BE49-F238E27FC236}">
                <a16:creationId xmlns:a16="http://schemas.microsoft.com/office/drawing/2014/main" id="{40D46D37-A22B-86EF-6004-FED2B94D6023}"/>
              </a:ext>
            </a:extLst>
          </p:cNvPr>
          <p:cNvSpPr txBox="1"/>
          <p:nvPr/>
        </p:nvSpPr>
        <p:spPr>
          <a:xfrm>
            <a:off x="0" y="296620"/>
            <a:ext cx="1724892" cy="369332"/>
          </a:xfrm>
          <a:prstGeom prst="rect">
            <a:avLst/>
          </a:prstGeom>
          <a:solidFill>
            <a:srgbClr val="3E78AA"/>
          </a:solidFill>
        </p:spPr>
        <p:txBody>
          <a:bodyPr wrap="square" rtlCol="0">
            <a:spAutoFit/>
          </a:bodyPr>
          <a:lstStyle/>
          <a:p>
            <a:pPr algn="ctr"/>
            <a:r>
              <a:rPr lang="en-GB" sz="1800" dirty="0">
                <a:solidFill>
                  <a:schemeClr val="bg1"/>
                </a:solidFill>
                <a:latin typeface="Impact" panose="020B0806030902050204" pitchFamily="34" charset="0"/>
              </a:rPr>
              <a:t>Expectation</a:t>
            </a:r>
            <a:endParaRPr lang="en-GB" dirty="0">
              <a:solidFill>
                <a:schemeClr val="bg1"/>
              </a:solidFill>
              <a:latin typeface="Impact" panose="020B0806030902050204" pitchFamily="34" charset="0"/>
            </a:endParaRPr>
          </a:p>
        </p:txBody>
      </p:sp>
      <p:pic>
        <p:nvPicPr>
          <p:cNvPr id="2" name="Picture 1" descr="Graphical user interface, application&#10;&#10;Description automatically generated">
            <a:extLst>
              <a:ext uri="{FF2B5EF4-FFF2-40B4-BE49-F238E27FC236}">
                <a16:creationId xmlns:a16="http://schemas.microsoft.com/office/drawing/2014/main" id="{98E23680-99D8-B074-B8D0-75AB673028FC}"/>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5682" t="7361" r="19350" b="76637"/>
          <a:stretch/>
        </p:blipFill>
        <p:spPr bwMode="auto">
          <a:xfrm>
            <a:off x="8350898" y="6379343"/>
            <a:ext cx="1460240" cy="3593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697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F87CD59B-950B-F4D0-C6D7-A55A8B5AD76B}"/>
              </a:ext>
            </a:extLst>
          </p:cNvPr>
          <p:cNvGraphicFramePr>
            <a:graphicFrameLocks noGrp="1"/>
          </p:cNvGraphicFramePr>
          <p:nvPr>
            <p:extLst>
              <p:ext uri="{D42A27DB-BD31-4B8C-83A1-F6EECF244321}">
                <p14:modId xmlns:p14="http://schemas.microsoft.com/office/powerpoint/2010/main" val="166146718"/>
              </p:ext>
            </p:extLst>
          </p:nvPr>
        </p:nvGraphicFramePr>
        <p:xfrm>
          <a:off x="0" y="0"/>
          <a:ext cx="9906000" cy="6858000"/>
        </p:xfrm>
        <a:graphic>
          <a:graphicData uri="http://schemas.openxmlformats.org/drawingml/2006/table">
            <a:tbl>
              <a:tblPr firstRow="1" bandRow="1">
                <a:tableStyleId>{5940675A-B579-460E-94D1-54222C63F5DA}</a:tableStyleId>
              </a:tblPr>
              <a:tblGrid>
                <a:gridCol w="4953000">
                  <a:extLst>
                    <a:ext uri="{9D8B030D-6E8A-4147-A177-3AD203B41FA5}">
                      <a16:colId xmlns:a16="http://schemas.microsoft.com/office/drawing/2014/main" val="105018252"/>
                    </a:ext>
                  </a:extLst>
                </a:gridCol>
                <a:gridCol w="4953000">
                  <a:extLst>
                    <a:ext uri="{9D8B030D-6E8A-4147-A177-3AD203B41FA5}">
                      <a16:colId xmlns:a16="http://schemas.microsoft.com/office/drawing/2014/main" val="2749198714"/>
                    </a:ext>
                  </a:extLst>
                </a:gridCol>
              </a:tblGrid>
              <a:tr h="6858000">
                <a:tc>
                  <a:txBody>
                    <a:bodyPr/>
                    <a:lstStyle/>
                    <a:p>
                      <a:endParaRPr lang="en-GB" dirty="0"/>
                    </a:p>
                  </a:txBody>
                  <a:tcPr>
                    <a:lnL w="12700" cmpd="sng">
                      <a:noFill/>
                    </a:lnL>
                    <a:lnR w="12700" cap="flat" cmpd="sng" algn="ctr">
                      <a:solidFill>
                        <a:schemeClr val="bg1">
                          <a:lumMod val="50000"/>
                        </a:schemeClr>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chemeClr val="bg1">
                          <a:lumMod val="50000"/>
                        </a:schemeClr>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1064754"/>
                  </a:ext>
                </a:extLst>
              </a:tr>
            </a:tbl>
          </a:graphicData>
        </a:graphic>
      </p:graphicFrame>
      <p:pic>
        <p:nvPicPr>
          <p:cNvPr id="5124" name="Picture 4" descr="Carrot in my garden spawned upside down : r/GlitchInTheMatrix">
            <a:extLst>
              <a:ext uri="{FF2B5EF4-FFF2-40B4-BE49-F238E27FC236}">
                <a16:creationId xmlns:a16="http://schemas.microsoft.com/office/drawing/2014/main" id="{97BF9BB9-B1DC-5163-1FA3-4EFADF6FA2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56"/>
          <a:stretch/>
        </p:blipFill>
        <p:spPr bwMode="auto">
          <a:xfrm>
            <a:off x="5586897" y="838799"/>
            <a:ext cx="3717220" cy="51804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en to Harvest Carrots - Growfully">
            <a:extLst>
              <a:ext uri="{FF2B5EF4-FFF2-40B4-BE49-F238E27FC236}">
                <a16:creationId xmlns:a16="http://schemas.microsoft.com/office/drawing/2014/main" id="{47C3E87F-66D3-562C-345D-176A425CC7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92"/>
          <a:stretch/>
        </p:blipFill>
        <p:spPr bwMode="auto">
          <a:xfrm>
            <a:off x="601884" y="838799"/>
            <a:ext cx="3717220" cy="51804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98B244-02CC-A996-39FB-6B5B99B3D03E}"/>
              </a:ext>
            </a:extLst>
          </p:cNvPr>
          <p:cNvSpPr txBox="1"/>
          <p:nvPr/>
        </p:nvSpPr>
        <p:spPr>
          <a:xfrm>
            <a:off x="4953000" y="296620"/>
            <a:ext cx="1724891" cy="369332"/>
          </a:xfrm>
          <a:prstGeom prst="rect">
            <a:avLst/>
          </a:prstGeom>
          <a:solidFill>
            <a:srgbClr val="3E78AA"/>
          </a:solidFill>
        </p:spPr>
        <p:txBody>
          <a:bodyPr wrap="square" rtlCol="0">
            <a:spAutoFit/>
          </a:bodyPr>
          <a:lstStyle/>
          <a:p>
            <a:pPr algn="ctr"/>
            <a:r>
              <a:rPr lang="en-GB" dirty="0">
                <a:solidFill>
                  <a:schemeClr val="bg1"/>
                </a:solidFill>
                <a:latin typeface="Impact" panose="020B0806030902050204" pitchFamily="34" charset="0"/>
              </a:rPr>
              <a:t>Reality</a:t>
            </a:r>
          </a:p>
        </p:txBody>
      </p:sp>
      <p:sp>
        <p:nvSpPr>
          <p:cNvPr id="6" name="TextBox 5">
            <a:extLst>
              <a:ext uri="{FF2B5EF4-FFF2-40B4-BE49-F238E27FC236}">
                <a16:creationId xmlns:a16="http://schemas.microsoft.com/office/drawing/2014/main" id="{5E8A14C4-EE61-03D3-7719-0C29606F92B4}"/>
              </a:ext>
            </a:extLst>
          </p:cNvPr>
          <p:cNvSpPr txBox="1"/>
          <p:nvPr/>
        </p:nvSpPr>
        <p:spPr>
          <a:xfrm>
            <a:off x="0" y="296620"/>
            <a:ext cx="1724892" cy="369332"/>
          </a:xfrm>
          <a:prstGeom prst="rect">
            <a:avLst/>
          </a:prstGeom>
          <a:solidFill>
            <a:srgbClr val="3E78AA"/>
          </a:solidFill>
        </p:spPr>
        <p:txBody>
          <a:bodyPr wrap="square" rtlCol="0">
            <a:spAutoFit/>
          </a:bodyPr>
          <a:lstStyle/>
          <a:p>
            <a:pPr algn="ctr"/>
            <a:r>
              <a:rPr lang="en-GB" sz="1800" dirty="0">
                <a:solidFill>
                  <a:schemeClr val="bg1"/>
                </a:solidFill>
                <a:latin typeface="Impact" panose="020B0806030902050204" pitchFamily="34" charset="0"/>
              </a:rPr>
              <a:t>Expectation</a:t>
            </a:r>
            <a:endParaRPr lang="en-GB" dirty="0">
              <a:solidFill>
                <a:schemeClr val="bg1"/>
              </a:solidFill>
              <a:latin typeface="Impact" panose="020B0806030902050204" pitchFamily="34" charset="0"/>
            </a:endParaRPr>
          </a:p>
        </p:txBody>
      </p:sp>
      <p:pic>
        <p:nvPicPr>
          <p:cNvPr id="2" name="Picture 1" descr="Graphical user interface, application&#10;&#10;Description automatically generated">
            <a:extLst>
              <a:ext uri="{FF2B5EF4-FFF2-40B4-BE49-F238E27FC236}">
                <a16:creationId xmlns:a16="http://schemas.microsoft.com/office/drawing/2014/main" id="{3869BFFE-B6A2-1C4C-29C4-ACA30168A026}"/>
              </a:ext>
            </a:extLst>
          </p:cNvPr>
          <p:cNvPicPr>
            <a:picLocks noChangeAspect="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l="15682" t="7361" r="19350" b="76637"/>
          <a:stretch/>
        </p:blipFill>
        <p:spPr bwMode="auto">
          <a:xfrm>
            <a:off x="8350898" y="6379343"/>
            <a:ext cx="1460240" cy="3593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71873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113</TotalTime>
  <Words>12</Words>
  <Application>Microsoft Office PowerPoint</Application>
  <PresentationFormat>A4 Paper (210x297 mm)</PresentationFormat>
  <Paragraphs>12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Dawson</dc:creator>
  <cp:lastModifiedBy>Joanne Wilson</cp:lastModifiedBy>
  <cp:revision>2</cp:revision>
  <dcterms:created xsi:type="dcterms:W3CDTF">2023-03-14T08:54:28Z</dcterms:created>
  <dcterms:modified xsi:type="dcterms:W3CDTF">2023-04-18T10:28:30Z</dcterms:modified>
</cp:coreProperties>
</file>